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87" r:id="rId3"/>
    <p:sldId id="288" r:id="rId4"/>
    <p:sldId id="291" r:id="rId5"/>
    <p:sldId id="292" r:id="rId6"/>
    <p:sldId id="293" r:id="rId7"/>
    <p:sldId id="294" r:id="rId8"/>
    <p:sldId id="295" r:id="rId9"/>
    <p:sldId id="296" r:id="rId10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8F5A3-667B-46D1-B27A-9ABBC3C5BE9C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AED7D-422F-4B37-AE84-8F8AAACAA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8699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AED7D-422F-4B37-AE84-8F8AAACAA0B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130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14-8-2022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56350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8" y="1889074"/>
            <a:ext cx="822439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</a:rPr>
              <a:t>aanzien       </a:t>
            </a:r>
            <a:r>
              <a:rPr lang="nl-NL" sz="2400" i="1" dirty="0">
                <a:solidFill>
                  <a:schemeClr val="bg1"/>
                </a:solidFill>
              </a:rPr>
              <a:t>   zie aan		zag aan		heb aangezien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afleren		</a:t>
            </a:r>
            <a:r>
              <a:rPr lang="nl-NL" sz="2400" i="1" dirty="0">
                <a:solidFill>
                  <a:schemeClr val="bg1"/>
                </a:solidFill>
              </a:rPr>
              <a:t>leer af			leerde af		heb afgeleerd</a:t>
            </a:r>
          </a:p>
          <a:p>
            <a:r>
              <a:rPr lang="nl-NL" sz="2800" dirty="0">
                <a:solidFill>
                  <a:schemeClr val="bg1"/>
                </a:solidFill>
              </a:rPr>
              <a:t>aflikken		</a:t>
            </a:r>
            <a:r>
              <a:rPr lang="nl-NL" sz="2400" i="1" dirty="0">
                <a:solidFill>
                  <a:schemeClr val="bg1"/>
                </a:solidFill>
              </a:rPr>
              <a:t>lik af			likte af			heb afgelikt</a:t>
            </a:r>
          </a:p>
          <a:p>
            <a:r>
              <a:rPr lang="nl-NL" sz="2800" dirty="0">
                <a:solidFill>
                  <a:schemeClr val="bg1"/>
                </a:solidFill>
              </a:rPr>
              <a:t>concentreren </a:t>
            </a:r>
            <a:r>
              <a:rPr lang="nl-NL" sz="2000" i="1" dirty="0">
                <a:solidFill>
                  <a:schemeClr val="bg1"/>
                </a:solidFill>
              </a:rPr>
              <a:t>concentreer	concentreerde	ben geconcentreerd</a:t>
            </a:r>
            <a:endParaRPr lang="nl-NL" sz="2000" dirty="0">
              <a:solidFill>
                <a:schemeClr val="bg1"/>
              </a:solidFill>
            </a:endParaRPr>
          </a:p>
          <a:p>
            <a:r>
              <a:rPr lang="nl-NL" sz="2800" dirty="0">
                <a:solidFill>
                  <a:schemeClr val="bg1"/>
                </a:solidFill>
              </a:rPr>
              <a:t>inspannen	</a:t>
            </a:r>
            <a:r>
              <a:rPr lang="nl-NL" sz="2400" i="1" dirty="0">
                <a:solidFill>
                  <a:schemeClr val="bg1"/>
                </a:solidFill>
              </a:rPr>
              <a:t>span in			spande in		heb ingespannen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irriteren		</a:t>
            </a:r>
            <a:r>
              <a:rPr lang="nl-NL" sz="2400" i="1" dirty="0">
                <a:solidFill>
                  <a:schemeClr val="bg1"/>
                </a:solidFill>
              </a:rPr>
              <a:t>irriteer			irriteerde		ben geïrriteerd</a:t>
            </a:r>
          </a:p>
          <a:p>
            <a:r>
              <a:rPr lang="nl-NL" sz="2800" dirty="0">
                <a:solidFill>
                  <a:schemeClr val="bg1"/>
                </a:solidFill>
              </a:rPr>
              <a:t>negeren		</a:t>
            </a:r>
            <a:r>
              <a:rPr lang="nl-NL" sz="2400" i="1" dirty="0">
                <a:solidFill>
                  <a:schemeClr val="bg1"/>
                </a:solidFill>
              </a:rPr>
              <a:t>negeer			negeerde		heb genegeerd</a:t>
            </a:r>
          </a:p>
          <a:p>
            <a:r>
              <a:rPr lang="nl-NL" sz="2800" dirty="0">
                <a:solidFill>
                  <a:schemeClr val="bg1"/>
                </a:solidFill>
              </a:rPr>
              <a:t>omdraaien	</a:t>
            </a:r>
            <a:r>
              <a:rPr lang="nl-NL" sz="2400" i="1" dirty="0">
                <a:solidFill>
                  <a:schemeClr val="bg1"/>
                </a:solidFill>
              </a:rPr>
              <a:t>draai om		draaide om	ben omgedraaid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88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229" y="5428504"/>
            <a:ext cx="1208927" cy="1251712"/>
          </a:xfrm>
          <a:prstGeom prst="rect">
            <a:avLst/>
          </a:prstGeom>
        </p:spPr>
      </p:pic>
      <p:pic>
        <p:nvPicPr>
          <p:cNvPr id="13" name="Afbeelding 9" descr="zelf wijzend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29" y="193481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723909" y="948737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8773037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</a:rPr>
              <a:t>ontwaken    </a:t>
            </a:r>
            <a:r>
              <a:rPr lang="nl-NL" sz="2400" i="1" dirty="0">
                <a:solidFill>
                  <a:schemeClr val="bg1"/>
                </a:solidFill>
              </a:rPr>
              <a:t>ontwaakt      ontwaakte        is ontwaakt </a:t>
            </a:r>
          </a:p>
          <a:p>
            <a:r>
              <a:rPr lang="nl-NL" sz="2400" dirty="0">
                <a:solidFill>
                  <a:schemeClr val="bg1"/>
                </a:solidFill>
              </a:rPr>
              <a:t>erop neerkomen </a:t>
            </a:r>
            <a:r>
              <a:rPr lang="nl-NL" sz="2000" i="1" dirty="0">
                <a:solidFill>
                  <a:schemeClr val="bg1"/>
                </a:solidFill>
              </a:rPr>
              <a:t>komt erop neer    kwam er op neer  is erop neergekomen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opstaan		</a:t>
            </a:r>
            <a:r>
              <a:rPr lang="nl-NL" sz="2400" i="1" dirty="0">
                <a:solidFill>
                  <a:schemeClr val="bg1"/>
                </a:solidFill>
              </a:rPr>
              <a:t>staat op	stond op		is opgestaan</a:t>
            </a:r>
          </a:p>
          <a:p>
            <a:r>
              <a:rPr lang="nl-NL" sz="2800" dirty="0">
                <a:solidFill>
                  <a:schemeClr val="bg1"/>
                </a:solidFill>
              </a:rPr>
              <a:t>racen			</a:t>
            </a:r>
            <a:r>
              <a:rPr lang="nl-NL" sz="2400" i="1" dirty="0">
                <a:solidFill>
                  <a:schemeClr val="bg1"/>
                </a:solidFill>
              </a:rPr>
              <a:t>racet		racete			heeft geracet</a:t>
            </a:r>
          </a:p>
          <a:p>
            <a:r>
              <a:rPr lang="nl-NL" sz="2800" dirty="0">
                <a:solidFill>
                  <a:schemeClr val="bg1"/>
                </a:solidFill>
              </a:rPr>
              <a:t>snurken		</a:t>
            </a:r>
            <a:r>
              <a:rPr lang="nl-NL" sz="2400" i="1" dirty="0">
                <a:solidFill>
                  <a:schemeClr val="bg1"/>
                </a:solidFill>
              </a:rPr>
              <a:t>snurkt		snurkte		heeft gesnurkt</a:t>
            </a:r>
          </a:p>
          <a:p>
            <a:r>
              <a:rPr lang="nl-NL" sz="2800" dirty="0">
                <a:solidFill>
                  <a:schemeClr val="bg1"/>
                </a:solidFill>
              </a:rPr>
              <a:t>springen		</a:t>
            </a:r>
            <a:r>
              <a:rPr lang="nl-NL" sz="2400" i="1" dirty="0">
                <a:solidFill>
                  <a:schemeClr val="bg1"/>
                </a:solidFill>
              </a:rPr>
              <a:t>springt		sprong		heeft gesprongen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stuiven		</a:t>
            </a:r>
            <a:r>
              <a:rPr lang="nl-NL" sz="2400" i="1" dirty="0">
                <a:solidFill>
                  <a:schemeClr val="bg1"/>
                </a:solidFill>
              </a:rPr>
              <a:t>stuift		stoof		heeft gestoven</a:t>
            </a:r>
          </a:p>
          <a:p>
            <a:r>
              <a:rPr lang="nl-NL" sz="2400" dirty="0">
                <a:solidFill>
                  <a:schemeClr val="bg1"/>
                </a:solidFill>
              </a:rPr>
              <a:t>er tegenop zien </a:t>
            </a:r>
            <a:r>
              <a:rPr lang="nl-NL" sz="2000" i="1" dirty="0">
                <a:solidFill>
                  <a:schemeClr val="bg1"/>
                </a:solidFill>
              </a:rPr>
              <a:t>ziet er tegenop 	zag er tegenop heeft er tegenop gezien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93862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669" y="5359791"/>
            <a:ext cx="1342331" cy="1389836"/>
          </a:xfrm>
          <a:prstGeom prst="rect">
            <a:avLst/>
          </a:prstGeom>
        </p:spPr>
      </p:pic>
      <p:pic>
        <p:nvPicPr>
          <p:cNvPr id="4" name="Afbeelding 3" descr="De ander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7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53907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730020" y="1889074"/>
            <a:ext cx="841398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</a:rPr>
              <a:t> uitkomen 	</a:t>
            </a:r>
            <a:r>
              <a:rPr lang="nl-NL" sz="2400" i="1" dirty="0">
                <a:solidFill>
                  <a:schemeClr val="bg1"/>
                </a:solidFill>
              </a:rPr>
              <a:t>komen uit		kwamen uit   	zijn uitgekomen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uitsteken 	</a:t>
            </a:r>
            <a:r>
              <a:rPr lang="nl-NL" sz="2400" i="1" dirty="0">
                <a:solidFill>
                  <a:schemeClr val="bg1"/>
                </a:solidFill>
              </a:rPr>
              <a:t>steken uit		staken uit		zijn uitgestoken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verheugen	</a:t>
            </a:r>
            <a:r>
              <a:rPr lang="nl-NL" sz="2400" i="1" dirty="0">
                <a:solidFill>
                  <a:schemeClr val="bg1"/>
                </a:solidFill>
              </a:rPr>
              <a:t>verheugen		verheugden	hebben verheugd</a:t>
            </a:r>
          </a:p>
          <a:p>
            <a:r>
              <a:rPr lang="nl-NL" sz="2800" dirty="0">
                <a:solidFill>
                  <a:schemeClr val="bg1"/>
                </a:solidFill>
              </a:rPr>
              <a:t> volhouden	</a:t>
            </a:r>
            <a:r>
              <a:rPr lang="nl-NL" sz="2400" i="1" dirty="0">
                <a:solidFill>
                  <a:schemeClr val="bg1"/>
                </a:solidFill>
              </a:rPr>
              <a:t>houden vol		hielden vol	  hebben volgehouden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voornemen </a:t>
            </a:r>
            <a:r>
              <a:rPr lang="nl-NL" sz="2400" i="1" dirty="0">
                <a:solidFill>
                  <a:schemeClr val="bg1"/>
                </a:solidFill>
              </a:rPr>
              <a:t>nemen voor    namen voor  hebben voorgenomen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weken		</a:t>
            </a:r>
            <a:r>
              <a:rPr lang="nl-NL" sz="2400" i="1" dirty="0">
                <a:solidFill>
                  <a:schemeClr val="bg1"/>
                </a:solidFill>
              </a:rPr>
              <a:t>weken			weekten		hebben geweekt</a:t>
            </a:r>
          </a:p>
          <a:p>
            <a:r>
              <a:rPr lang="nl-NL" sz="2800" dirty="0">
                <a:solidFill>
                  <a:schemeClr val="bg1"/>
                </a:solidFill>
              </a:rPr>
              <a:t> wekken		</a:t>
            </a:r>
            <a:r>
              <a:rPr lang="nl-NL" sz="2400" i="1" dirty="0">
                <a:solidFill>
                  <a:schemeClr val="bg1"/>
                </a:solidFill>
              </a:rPr>
              <a:t>wekken 		wekten			hebben gewekt</a:t>
            </a:r>
          </a:p>
          <a:p>
            <a:r>
              <a:rPr lang="nl-NL" sz="2800" dirty="0">
                <a:solidFill>
                  <a:schemeClr val="bg1"/>
                </a:solidFill>
              </a:rPr>
              <a:t> zweten		</a:t>
            </a:r>
            <a:r>
              <a:rPr lang="nl-NL" sz="2400" i="1" dirty="0">
                <a:solidFill>
                  <a:schemeClr val="bg1"/>
                </a:solidFill>
              </a:rPr>
              <a:t>zweten			zweetten		hebben gezweet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>
                <a:solidFill>
                  <a:schemeClr val="bg1"/>
                </a:solidFill>
              </a:rPr>
              <a:t>  </a:t>
            </a:r>
            <a:endParaRPr lang="nl-NL" sz="2800" i="1" dirty="0">
              <a:solidFill>
                <a:schemeClr val="bg1"/>
              </a:solidFill>
            </a:endParaRP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0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3" name="Afbeelding 2" descr="kalender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176" y="5127738"/>
            <a:ext cx="1572993" cy="1628662"/>
          </a:xfrm>
          <a:prstGeom prst="rect">
            <a:avLst/>
          </a:prstGeom>
        </p:spPr>
      </p:pic>
      <p:pic>
        <p:nvPicPr>
          <p:cNvPr id="9" name="Afbeelding 8" descr="dubbele smile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215" y="-52985"/>
            <a:ext cx="3055862" cy="160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4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56350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79910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</a:rPr>
              <a:t>afspeuren	</a:t>
            </a:r>
            <a:r>
              <a:rPr lang="nl-NL" sz="2400" i="1" dirty="0">
                <a:solidFill>
                  <a:schemeClr val="bg1"/>
                </a:solidFill>
              </a:rPr>
              <a:t>speur af     speurde af      	heb afgespeurd</a:t>
            </a:r>
          </a:p>
          <a:p>
            <a:r>
              <a:rPr lang="nl-NL" sz="2800" dirty="0">
                <a:solidFill>
                  <a:schemeClr val="bg1"/>
                </a:solidFill>
              </a:rPr>
              <a:t>afwenden	</a:t>
            </a:r>
            <a:r>
              <a:rPr lang="nl-NL" sz="2400" i="1" dirty="0">
                <a:solidFill>
                  <a:schemeClr val="bg1"/>
                </a:solidFill>
              </a:rPr>
              <a:t>wend af	wendde af		ben afgewend</a:t>
            </a:r>
          </a:p>
          <a:p>
            <a:r>
              <a:rPr lang="nl-NL" sz="2800" dirty="0">
                <a:solidFill>
                  <a:schemeClr val="bg1"/>
                </a:solidFill>
              </a:rPr>
              <a:t>appen			</a:t>
            </a:r>
            <a:r>
              <a:rPr lang="nl-NL" sz="2400" i="1" dirty="0">
                <a:solidFill>
                  <a:schemeClr val="bg1"/>
                </a:solidFill>
              </a:rPr>
              <a:t>app		appte			heb geappt</a:t>
            </a:r>
          </a:p>
          <a:p>
            <a:r>
              <a:rPr lang="nl-NL" sz="2000" dirty="0">
                <a:solidFill>
                  <a:schemeClr val="bg1"/>
                </a:solidFill>
              </a:rPr>
              <a:t>beantwoorden	</a:t>
            </a:r>
            <a:r>
              <a:rPr lang="nl-NL" sz="2000" i="1" dirty="0">
                <a:solidFill>
                  <a:schemeClr val="bg1"/>
                </a:solidFill>
              </a:rPr>
              <a:t>beantwoord	beantwoordde	heb beantwoord</a:t>
            </a:r>
          </a:p>
          <a:p>
            <a:r>
              <a:rPr lang="nl-NL" sz="2800" dirty="0">
                <a:solidFill>
                  <a:schemeClr val="bg1"/>
                </a:solidFill>
              </a:rPr>
              <a:t>beseffen		</a:t>
            </a:r>
            <a:r>
              <a:rPr lang="nl-NL" sz="2400" i="1" dirty="0">
                <a:solidFill>
                  <a:schemeClr val="bg1"/>
                </a:solidFill>
              </a:rPr>
              <a:t>besef		besefte			heb beseft</a:t>
            </a:r>
          </a:p>
          <a:p>
            <a:r>
              <a:rPr lang="nl-NL" sz="2800" dirty="0">
                <a:solidFill>
                  <a:schemeClr val="bg1"/>
                </a:solidFill>
              </a:rPr>
              <a:t>druppelen	</a:t>
            </a:r>
            <a:r>
              <a:rPr lang="nl-NL" sz="2400" i="1" dirty="0">
                <a:solidFill>
                  <a:schemeClr val="bg1"/>
                </a:solidFill>
              </a:rPr>
              <a:t>druppel	druppelde		heb gedruppeld</a:t>
            </a:r>
          </a:p>
          <a:p>
            <a:r>
              <a:rPr lang="nl-NL" sz="2800" dirty="0">
                <a:solidFill>
                  <a:schemeClr val="bg1"/>
                </a:solidFill>
              </a:rPr>
              <a:t>gonzen		</a:t>
            </a:r>
            <a:r>
              <a:rPr lang="nl-NL" sz="2400" i="1" dirty="0">
                <a:solidFill>
                  <a:schemeClr val="bg1"/>
                </a:solidFill>
              </a:rPr>
              <a:t>gons		gonsde			heb gegonsd</a:t>
            </a:r>
          </a:p>
          <a:p>
            <a:r>
              <a:rPr lang="nl-NL" sz="2800" dirty="0">
                <a:solidFill>
                  <a:schemeClr val="bg1"/>
                </a:solidFill>
              </a:rPr>
              <a:t>grommen 	</a:t>
            </a:r>
            <a:r>
              <a:rPr lang="nl-NL" sz="2400" i="1" dirty="0">
                <a:solidFill>
                  <a:schemeClr val="bg1"/>
                </a:solidFill>
              </a:rPr>
              <a:t>grom		gromde		heb gegromd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2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88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8" name="Afbeelding 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61" y="5075311"/>
            <a:ext cx="1472775" cy="1524897"/>
          </a:xfrm>
          <a:prstGeom prst="rect">
            <a:avLst/>
          </a:prstGeom>
        </p:spPr>
      </p:pic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29" y="193481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723909" y="948737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8087979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</a:rPr>
              <a:t>herkennen     </a:t>
            </a:r>
            <a:r>
              <a:rPr lang="nl-NL" sz="2400" i="1" dirty="0">
                <a:solidFill>
                  <a:schemeClr val="bg1"/>
                </a:solidFill>
              </a:rPr>
              <a:t>herkent		herkende		heeft  herkend </a:t>
            </a:r>
          </a:p>
          <a:p>
            <a:r>
              <a:rPr lang="nl-NL" sz="2800" dirty="0">
                <a:solidFill>
                  <a:schemeClr val="bg1"/>
                </a:solidFill>
              </a:rPr>
              <a:t>afwenden	</a:t>
            </a:r>
            <a:r>
              <a:rPr lang="nl-NL" sz="2400" i="1" dirty="0">
                <a:solidFill>
                  <a:schemeClr val="bg1"/>
                </a:solidFill>
              </a:rPr>
              <a:t>went af		wendde af		heeft afgewend</a:t>
            </a:r>
          </a:p>
          <a:p>
            <a:r>
              <a:rPr lang="nl-NL" sz="2400" dirty="0">
                <a:solidFill>
                  <a:schemeClr val="bg1"/>
                </a:solidFill>
              </a:rPr>
              <a:t>moed inspreken	</a:t>
            </a:r>
            <a:r>
              <a:rPr lang="nl-NL" sz="2400" i="1" dirty="0">
                <a:solidFill>
                  <a:schemeClr val="bg1"/>
                </a:solidFill>
              </a:rPr>
              <a:t>spreekt in	sprak in 		heeft ingesproken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omhelzen 	</a:t>
            </a:r>
            <a:r>
              <a:rPr lang="nl-NL" sz="2400" i="1" dirty="0">
                <a:solidFill>
                  <a:schemeClr val="bg1"/>
                </a:solidFill>
              </a:rPr>
              <a:t>omhelst		omhelsde		heeft omhelsd</a:t>
            </a:r>
          </a:p>
          <a:p>
            <a:r>
              <a:rPr lang="nl-NL" sz="2800" dirty="0">
                <a:solidFill>
                  <a:schemeClr val="bg1"/>
                </a:solidFill>
              </a:rPr>
              <a:t>ontvangen	</a:t>
            </a:r>
            <a:r>
              <a:rPr lang="nl-NL" sz="2400" i="1" dirty="0">
                <a:solidFill>
                  <a:schemeClr val="bg1"/>
                </a:solidFill>
              </a:rPr>
              <a:t>ontvangt		ontving		heeft ontvangen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ophalen		</a:t>
            </a:r>
            <a:r>
              <a:rPr lang="nl-NL" sz="2400" i="1" dirty="0">
                <a:solidFill>
                  <a:schemeClr val="bg1"/>
                </a:solidFill>
              </a:rPr>
              <a:t>haalt op 		haalde op		heeft opgehaald</a:t>
            </a:r>
          </a:p>
          <a:p>
            <a:r>
              <a:rPr lang="nl-NL" sz="2800" dirty="0">
                <a:solidFill>
                  <a:schemeClr val="bg1"/>
                </a:solidFill>
              </a:rPr>
              <a:t>realiseren	</a:t>
            </a:r>
            <a:r>
              <a:rPr lang="nl-NL" sz="2400" i="1" dirty="0">
                <a:solidFill>
                  <a:schemeClr val="bg1"/>
                </a:solidFill>
              </a:rPr>
              <a:t>realiseert		realiseerde 	heeft gerealiseerd</a:t>
            </a:r>
          </a:p>
          <a:p>
            <a:r>
              <a:rPr lang="nl-NL" sz="2800" dirty="0">
                <a:solidFill>
                  <a:schemeClr val="bg1"/>
                </a:solidFill>
              </a:rPr>
              <a:t>stompen		</a:t>
            </a:r>
            <a:r>
              <a:rPr lang="nl-NL" sz="2400" i="1" dirty="0">
                <a:solidFill>
                  <a:schemeClr val="bg1"/>
                </a:solidFill>
              </a:rPr>
              <a:t>stompt			stompte		heeft gestompt</a:t>
            </a:r>
          </a:p>
          <a:p>
            <a:r>
              <a:rPr lang="nl-NL" sz="2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2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93862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88" y="5243940"/>
            <a:ext cx="1464612" cy="1516445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53907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730020" y="1889074"/>
            <a:ext cx="789021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dirty="0">
                <a:solidFill>
                  <a:schemeClr val="bg1"/>
                </a:solidFill>
              </a:rPr>
              <a:t>tegenvallen   	</a:t>
            </a:r>
            <a:r>
              <a:rPr lang="nl-NL" sz="2400" i="1" dirty="0">
                <a:solidFill>
                  <a:schemeClr val="bg1"/>
                </a:solidFill>
              </a:rPr>
              <a:t>vallen tegen  vielen tegen   zijn tegen gevallen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dirty="0">
                <a:solidFill>
                  <a:schemeClr val="bg1"/>
                </a:solidFill>
              </a:rPr>
              <a:t>trillen 			</a:t>
            </a:r>
            <a:r>
              <a:rPr lang="nl-NL" sz="2400" i="1" dirty="0">
                <a:solidFill>
                  <a:schemeClr val="bg1"/>
                </a:solidFill>
              </a:rPr>
              <a:t>trillen		    trilden		 hebben getrild</a:t>
            </a:r>
            <a:r>
              <a:rPr lang="nl-NL" sz="2800" dirty="0">
                <a:solidFill>
                  <a:schemeClr val="bg1"/>
                </a:solidFill>
              </a:rPr>
              <a:t>	  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dirty="0">
                <a:solidFill>
                  <a:schemeClr val="bg1"/>
                </a:solidFill>
              </a:rPr>
              <a:t>uitgillen        	</a:t>
            </a:r>
            <a:r>
              <a:rPr lang="nl-NL" sz="2400" i="1" dirty="0">
                <a:solidFill>
                  <a:schemeClr val="bg1"/>
                </a:solidFill>
              </a:rPr>
              <a:t>uitgillen      uitgilden    	zijn uitgegild</a:t>
            </a:r>
          </a:p>
          <a:p>
            <a:r>
              <a:rPr lang="nl-NL" sz="2400" dirty="0">
                <a:solidFill>
                  <a:schemeClr val="bg1"/>
                </a:solidFill>
              </a:rPr>
              <a:t> uitwisselen </a:t>
            </a:r>
            <a:r>
              <a:rPr lang="nl-NL" sz="2400" i="1" dirty="0" err="1">
                <a:solidFill>
                  <a:schemeClr val="bg1"/>
                </a:solidFill>
              </a:rPr>
              <a:t>uitwisselen</a:t>
            </a:r>
            <a:r>
              <a:rPr lang="nl-NL" sz="2400" i="1" dirty="0">
                <a:solidFill>
                  <a:schemeClr val="bg1"/>
                </a:solidFill>
              </a:rPr>
              <a:t> 	uitwisselden    	zijn uitgewisseld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dirty="0">
                <a:solidFill>
                  <a:schemeClr val="bg1"/>
                </a:solidFill>
              </a:rPr>
              <a:t>verbeelden</a:t>
            </a:r>
            <a:r>
              <a:rPr lang="nl-NL" sz="2400" i="1" dirty="0">
                <a:solidFill>
                  <a:schemeClr val="bg1"/>
                </a:solidFill>
              </a:rPr>
              <a:t>  </a:t>
            </a:r>
            <a:r>
              <a:rPr lang="nl-NL" sz="2400" i="1" dirty="0" err="1">
                <a:solidFill>
                  <a:schemeClr val="bg1"/>
                </a:solidFill>
              </a:rPr>
              <a:t>verbeelden</a:t>
            </a:r>
            <a:r>
              <a:rPr lang="nl-NL" sz="2400" i="1" dirty="0">
                <a:solidFill>
                  <a:schemeClr val="bg1"/>
                </a:solidFill>
              </a:rPr>
              <a:t> 	verbeeldden  	hebben verbeeld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dirty="0">
                <a:solidFill>
                  <a:schemeClr val="bg1"/>
                </a:solidFill>
              </a:rPr>
              <a:t>verschijnen</a:t>
            </a:r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i="1" dirty="0" err="1">
                <a:solidFill>
                  <a:schemeClr val="bg1"/>
                </a:solidFill>
              </a:rPr>
              <a:t>verschijnen</a:t>
            </a:r>
            <a:r>
              <a:rPr lang="nl-NL" sz="2400" i="1" dirty="0">
                <a:solidFill>
                  <a:schemeClr val="bg1"/>
                </a:solidFill>
              </a:rPr>
              <a:t> 	verschenen 	zijn verschenen 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dirty="0">
                <a:solidFill>
                  <a:schemeClr val="bg1"/>
                </a:solidFill>
              </a:rPr>
              <a:t>verschuilen </a:t>
            </a:r>
            <a:r>
              <a:rPr lang="nl-NL" sz="2400" i="1" dirty="0" err="1">
                <a:solidFill>
                  <a:schemeClr val="bg1"/>
                </a:solidFill>
              </a:rPr>
              <a:t>verschuilen</a:t>
            </a:r>
            <a:r>
              <a:rPr lang="nl-NL" sz="2400" i="1" dirty="0">
                <a:solidFill>
                  <a:schemeClr val="bg1"/>
                </a:solidFill>
              </a:rPr>
              <a:t> 	verschuilden 	hebben verschuild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400" dirty="0">
                <a:solidFill>
                  <a:schemeClr val="bg1"/>
                </a:solidFill>
              </a:rPr>
              <a:t>zorgen    		</a:t>
            </a:r>
            <a:r>
              <a:rPr lang="nl-NL" sz="2400" i="1" dirty="0">
                <a:solidFill>
                  <a:schemeClr val="bg1"/>
                </a:solidFill>
              </a:rPr>
              <a:t>zorgen 		zorgden 		hebben gezorgd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544104" y="275649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2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0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982" y="5347269"/>
            <a:ext cx="1326937" cy="1373898"/>
          </a:xfrm>
          <a:prstGeom prst="rect">
            <a:avLst/>
          </a:prstGeom>
        </p:spPr>
      </p:pic>
      <p:pic>
        <p:nvPicPr>
          <p:cNvPr id="8" name="Afbeelding 7" descr="dubbele smile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56350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2285850"/>
            <a:ext cx="7799107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200" dirty="0">
                <a:solidFill>
                  <a:schemeClr val="bg1"/>
                </a:solidFill>
              </a:rPr>
              <a:t>aankloppen     </a:t>
            </a:r>
            <a:r>
              <a:rPr lang="nl-NL" sz="2200" i="1" dirty="0">
                <a:solidFill>
                  <a:schemeClr val="bg1"/>
                </a:solidFill>
              </a:rPr>
              <a:t>ik klop aan      klopte aan         heb aangeklopt</a:t>
            </a:r>
          </a:p>
          <a:p>
            <a:r>
              <a:rPr lang="nl-NL" sz="2200" dirty="0">
                <a:solidFill>
                  <a:schemeClr val="bg1"/>
                </a:solidFill>
              </a:rPr>
              <a:t>aanmoedigen moedig aan moedigde aan      heb aangemoedigd</a:t>
            </a:r>
          </a:p>
          <a:p>
            <a:r>
              <a:rPr lang="nl-NL" sz="2200" dirty="0">
                <a:solidFill>
                  <a:schemeClr val="bg1"/>
                </a:solidFill>
              </a:rPr>
              <a:t>afronden        rond af	        rondde af 		heb afgerond</a:t>
            </a:r>
          </a:p>
          <a:p>
            <a:r>
              <a:rPr lang="nl-NL" sz="2200" dirty="0">
                <a:solidFill>
                  <a:schemeClr val="bg1"/>
                </a:solidFill>
              </a:rPr>
              <a:t>besteden 	  besteed 		 besteedde 	       heb besteed</a:t>
            </a:r>
          </a:p>
          <a:p>
            <a:r>
              <a:rPr lang="nl-NL" sz="2200" dirty="0">
                <a:solidFill>
                  <a:schemeClr val="bg1"/>
                </a:solidFill>
              </a:rPr>
              <a:t>demonstreren  demonstreer demonstreerde heb gedemonstreerd</a:t>
            </a:r>
          </a:p>
          <a:p>
            <a:r>
              <a:rPr lang="nl-NL" sz="2200" dirty="0">
                <a:solidFill>
                  <a:schemeClr val="bg1"/>
                </a:solidFill>
              </a:rPr>
              <a:t>exploderen explodeer 	    explodeerde 	       ben geëxplodeerd. </a:t>
            </a:r>
          </a:p>
          <a:p>
            <a:r>
              <a:rPr lang="nl-NL" sz="2200" dirty="0">
                <a:solidFill>
                  <a:schemeClr val="bg1"/>
                </a:solidFill>
              </a:rPr>
              <a:t>glimlachen  ik glimlach 	    glimlachte 		heb geglimlacht</a:t>
            </a:r>
          </a:p>
          <a:p>
            <a:r>
              <a:rPr lang="nl-NL" sz="2200" dirty="0">
                <a:solidFill>
                  <a:schemeClr val="bg1"/>
                </a:solidFill>
              </a:rPr>
              <a:t>Ingrijpen  	grijp in 		    greep in	 	       heb ingegrepen</a:t>
            </a:r>
          </a:p>
          <a:p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3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88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8" name="Afbeelding 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426" y="5576442"/>
            <a:ext cx="1141068" cy="1181451"/>
          </a:xfrm>
          <a:prstGeom prst="rect">
            <a:avLst/>
          </a:prstGeom>
        </p:spPr>
      </p:pic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723909" y="948737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939111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400" dirty="0">
                <a:solidFill>
                  <a:schemeClr val="bg1"/>
                </a:solidFill>
              </a:rPr>
              <a:t>joelen  </a:t>
            </a:r>
            <a:r>
              <a:rPr lang="nl-NL" sz="2800" dirty="0">
                <a:solidFill>
                  <a:schemeClr val="bg1"/>
                </a:solidFill>
              </a:rPr>
              <a:t>            </a:t>
            </a:r>
            <a:r>
              <a:rPr lang="nl-NL" sz="2400" i="1" dirty="0">
                <a:solidFill>
                  <a:schemeClr val="bg1"/>
                </a:solidFill>
              </a:rPr>
              <a:t>joelt 	             joelde           heeft gejoeld</a:t>
            </a:r>
          </a:p>
          <a:p>
            <a:r>
              <a:rPr lang="nl-NL" sz="2400" dirty="0">
                <a:solidFill>
                  <a:schemeClr val="bg1"/>
                </a:solidFill>
              </a:rPr>
              <a:t>nadoen      		doet na		deed na 	heeft nagedaan</a:t>
            </a:r>
            <a:r>
              <a:rPr lang="nl-NL" sz="2800" dirty="0">
                <a:solidFill>
                  <a:schemeClr val="bg1"/>
                </a:solidFill>
              </a:rPr>
              <a:t>	</a:t>
            </a:r>
          </a:p>
          <a:p>
            <a:r>
              <a:rPr lang="nl-NL" sz="2400" dirty="0">
                <a:solidFill>
                  <a:schemeClr val="bg1"/>
                </a:solidFill>
              </a:rPr>
              <a:t>onthouden      onthoudt 		onthield 	heeft onthouden</a:t>
            </a:r>
          </a:p>
          <a:p>
            <a:r>
              <a:rPr lang="nl-NL" sz="2400" dirty="0">
                <a:solidFill>
                  <a:schemeClr val="bg1"/>
                </a:solidFill>
              </a:rPr>
              <a:t>opbrengen 	breng op  		bracht op 	heeft opgebracht</a:t>
            </a:r>
          </a:p>
          <a:p>
            <a:r>
              <a:rPr lang="nl-NL" sz="2400" dirty="0">
                <a:solidFill>
                  <a:schemeClr val="bg1"/>
                </a:solidFill>
              </a:rPr>
              <a:t>overslaan        slaat over 		sloeg over heeft overgeslagen</a:t>
            </a:r>
          </a:p>
          <a:p>
            <a:r>
              <a:rPr lang="nl-NL" sz="2400" dirty="0">
                <a:solidFill>
                  <a:schemeClr val="bg1"/>
                </a:solidFill>
              </a:rPr>
              <a:t>redden            redt				redde 		heeft gered</a:t>
            </a:r>
          </a:p>
          <a:p>
            <a:r>
              <a:rPr lang="nl-NL" sz="2400" dirty="0">
                <a:solidFill>
                  <a:schemeClr val="bg1"/>
                </a:solidFill>
              </a:rPr>
              <a:t>schudden 	     schudt 			schudde 	heeft geschud</a:t>
            </a:r>
          </a:p>
          <a:p>
            <a:r>
              <a:rPr lang="nl-NL" sz="2400" dirty="0">
                <a:solidFill>
                  <a:schemeClr val="bg1"/>
                </a:solidFill>
              </a:rPr>
              <a:t>tikken  		     tikt 				tikte 		heeft getikt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>
                <a:solidFill>
                  <a:schemeClr val="bg1"/>
                </a:solidFill>
              </a:rPr>
              <a:t>   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544104" y="304217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3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93862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903" y="5233312"/>
            <a:ext cx="1275337" cy="1320471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53907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748799" y="2191078"/>
            <a:ext cx="7810215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000" dirty="0">
                <a:solidFill>
                  <a:schemeClr val="bg1"/>
                </a:solidFill>
              </a:rPr>
              <a:t>bijdragen</a:t>
            </a:r>
            <a:r>
              <a:rPr lang="nl-NL" sz="2000" i="1" dirty="0">
                <a:solidFill>
                  <a:schemeClr val="bg1"/>
                </a:solidFill>
              </a:rPr>
              <a:t>   		dragen bij     		droegen bij    	hebben bijgedragen</a:t>
            </a:r>
          </a:p>
          <a:p>
            <a:r>
              <a:rPr lang="nl-NL" sz="2000" dirty="0">
                <a:solidFill>
                  <a:schemeClr val="bg1"/>
                </a:solidFill>
              </a:rPr>
              <a:t>blijven      		blijven 			bleven 			zijn gebleven </a:t>
            </a:r>
          </a:p>
          <a:p>
            <a:r>
              <a:rPr lang="nl-NL" sz="2000" dirty="0">
                <a:solidFill>
                  <a:schemeClr val="bg1"/>
                </a:solidFill>
              </a:rPr>
              <a:t>klampen vast 	klampen vast 	klampten vast hebben vastgeklampt</a:t>
            </a:r>
          </a:p>
          <a:p>
            <a:r>
              <a:rPr lang="nl-NL" sz="2000" dirty="0">
                <a:solidFill>
                  <a:schemeClr val="bg1"/>
                </a:solidFill>
              </a:rPr>
              <a:t>voorbereiden 	bereiden voor 	bereidden voor 	hebben voorbereid</a:t>
            </a:r>
          </a:p>
          <a:p>
            <a:r>
              <a:rPr lang="nl-NL" sz="2000" dirty="0">
                <a:solidFill>
                  <a:schemeClr val="bg1"/>
                </a:solidFill>
              </a:rPr>
              <a:t>voorkomen 		voorkomen 		voorkwamen 	hebben voorkomen</a:t>
            </a:r>
          </a:p>
          <a:p>
            <a:r>
              <a:rPr lang="nl-NL" sz="2000" dirty="0">
                <a:solidFill>
                  <a:schemeClr val="bg1"/>
                </a:solidFill>
              </a:rPr>
              <a:t>voorspellen 		voorspellen 		voorspelden 		hebben voorgespeld</a:t>
            </a:r>
          </a:p>
          <a:p>
            <a:r>
              <a:rPr lang="nl-NL" sz="2000" dirty="0">
                <a:solidFill>
                  <a:schemeClr val="bg1"/>
                </a:solidFill>
              </a:rPr>
              <a:t>voorstellen 		stellen voor 		stelden voor 		hebben voorgesteld</a:t>
            </a:r>
          </a:p>
          <a:p>
            <a:r>
              <a:rPr lang="nl-NL" sz="2000" dirty="0">
                <a:solidFill>
                  <a:schemeClr val="bg1"/>
                </a:solidFill>
              </a:rPr>
              <a:t>welkom heten 	heten welkom 	heetten welkom 	</a:t>
            </a:r>
            <a:r>
              <a:rPr lang="nl-NL" sz="1600" dirty="0">
                <a:solidFill>
                  <a:schemeClr val="bg1"/>
                </a:solidFill>
              </a:rPr>
              <a:t>hebben welkom geheten.  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>
                <a:solidFill>
                  <a:schemeClr val="bg1"/>
                </a:solidFill>
              </a:rPr>
              <a:t>  </a:t>
            </a:r>
            <a:endParaRPr lang="nl-NL" sz="2800" i="1" dirty="0">
              <a:solidFill>
                <a:schemeClr val="bg1"/>
              </a:solidFill>
            </a:endParaRP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3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0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165" y="5142451"/>
            <a:ext cx="1524754" cy="1578716"/>
          </a:xfrm>
          <a:prstGeom prst="rect">
            <a:avLst/>
          </a:prstGeom>
        </p:spPr>
      </p:pic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3264</TotalTime>
  <Words>807</Words>
  <Application>Microsoft Office PowerPoint</Application>
  <PresentationFormat>Diavoorstelling (4:3)</PresentationFormat>
  <Paragraphs>92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Michelle Nijhof</cp:lastModifiedBy>
  <cp:revision>24</cp:revision>
  <dcterms:created xsi:type="dcterms:W3CDTF">2015-04-21T10:27:57Z</dcterms:created>
  <dcterms:modified xsi:type="dcterms:W3CDTF">2022-08-14T07:34:03Z</dcterms:modified>
</cp:coreProperties>
</file>